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4C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640080"/>
            <a:ext cx="36576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1">
                <a:solidFill>
                  <a:srgbClr val="FFFFFF"/>
                </a:solidFill>
                <a:latin typeface="Calibri"/>
              </a:rPr>
              <a:t>BIZCASHFLOW PROS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2011680"/>
            <a:ext cx="1051560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5200" b="1">
                <a:solidFill>
                  <a:srgbClr val="FFFFFF"/>
                </a:solidFill>
                <a:latin typeface="Calibri"/>
              </a:rPr>
              <a:t>Keep more of what you earn.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3200400"/>
            <a:ext cx="100584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2000" b="0">
                <a:solidFill>
                  <a:srgbClr val="E8E8E0"/>
                </a:solidFill>
                <a:latin typeface="Calibri"/>
              </a:rPr>
              <a:t>The financial command center for accountants, their clients, and owner-operators.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22960" y="4663440"/>
            <a:ext cx="2194560" cy="502920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300" b="1">
                <a:solidFill>
                  <a:srgbClr val="0F4C3A"/>
                </a:solidFill>
                <a:latin typeface="Calibri"/>
              </a:rPr>
              <a:t>Save on taxes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200400" y="4663440"/>
            <a:ext cx="2194560" cy="502920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300" b="1">
                <a:solidFill>
                  <a:srgbClr val="0F4C3A"/>
                </a:solidFill>
                <a:latin typeface="Calibri"/>
              </a:rPr>
              <a:t>Pay off debt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577840" y="4663440"/>
            <a:ext cx="2194560" cy="502920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300" b="1">
                <a:solidFill>
                  <a:srgbClr val="0F4C3A"/>
                </a:solidFill>
                <a:latin typeface="Calibri"/>
              </a:rPr>
              <a:t>Extend runway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6035040"/>
            <a:ext cx="10058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100" b="0">
                <a:solidFill>
                  <a:srgbClr val="C5C5B8"/>
                </a:solidFill>
                <a:latin typeface="Calibri"/>
              </a:rPr>
              <a:t>Product overview  ·  Feb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9F9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50292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>
                <a:solidFill>
                  <a:srgbClr val="1E3A5F"/>
                </a:solidFill>
                <a:latin typeface="Calibri"/>
              </a:rPr>
              <a:t>FIRM DASHBOARD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777240"/>
            <a:ext cx="1097280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600" b="1">
                <a:solidFill>
                  <a:srgbClr val="1A1A1A"/>
                </a:solidFill>
                <a:latin typeface="Calibri"/>
              </a:rPr>
              <a:t>Zoom out — see your whole book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691640"/>
            <a:ext cx="1097280" cy="3810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1965960"/>
            <a:ext cx="1115568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500" b="0">
                <a:solidFill>
                  <a:srgbClr val="555555"/>
                </a:solidFill>
                <a:latin typeface="Calibri"/>
              </a:rPr>
              <a:t>6 KPIs, task velocity, tax deadlines, client health, activity feed — one shot.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2880360"/>
            <a:ext cx="5532120" cy="338328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E5E5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3108960"/>
            <a:ext cx="4937760" cy="3017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Clients / Active-30d / Pending uploads / Open / Overdue / Done-30d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Task velocity bar chart (last 4 weeks)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Upcoming US federal tax deadlines (auto-calendarised)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Client health table sorted by attention needed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Recent activity feed (uploads + tasks + impersonations)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309360" y="2880360"/>
            <a:ext cx="5532120" cy="338328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E5E5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675120" y="3108960"/>
            <a:ext cx="4937760" cy="3017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AI firm-health summary (2 sentences, Claude, cached daily)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Recommended fits: pending platform signups matching your specialties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One-click Edit Specialties link to Settings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Colorful KPI tiles (tone-per-metric)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Refresh + Manage Clients quick links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649224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0">
                <a:solidFill>
                  <a:srgbClr val="8A8A8A"/>
                </a:solidFill>
                <a:latin typeface="Calibri"/>
              </a:rPr>
              <a:t>BizCashflow Pros  ·  Firm Dashboard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698480" y="6492240"/>
            <a:ext cx="109728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900" b="0">
                <a:solidFill>
                  <a:srgbClr val="8A8A8A"/>
                </a:solidFill>
                <a:latin typeface="Calibri"/>
              </a:rPr>
              <a:t>10 / 17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9F9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50292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>
                <a:solidFill>
                  <a:srgbClr val="4A2B57"/>
                </a:solidFill>
                <a:latin typeface="Calibri"/>
              </a:rPr>
              <a:t>COMMAND PALETTE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777240"/>
            <a:ext cx="1097280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600" b="1">
                <a:solidFill>
                  <a:srgbClr val="1A1A1A"/>
                </a:solidFill>
                <a:latin typeface="Calibri"/>
              </a:rPr>
              <a:t>⌘K to fly through the app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691640"/>
            <a:ext cx="1097280" cy="38100"/>
          </a:xfrm>
          <a:prstGeom prst="rect">
            <a:avLst/>
          </a:prstGeom>
          <a:solidFill>
            <a:srgbClr val="4A2B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1965960"/>
            <a:ext cx="1115568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500" b="0">
                <a:solidFill>
                  <a:srgbClr val="555555"/>
                </a:solidFill>
                <a:latin typeface="Calibri"/>
              </a:rPr>
              <a:t>Deterministic fuzzy search + natural-language commands.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2880360"/>
            <a:ext cx="5532120" cy="338328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E5E5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3108960"/>
            <a:ext cx="4937760" cy="3017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Global ⌘K / Ctrl+K shortcut, works from every page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Fuzzy scoring (no LLM in search — instant + private)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14 navigation targets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5 firm actions (New task · Suggest · Firm summary · AI debt · Preview digest)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Client jump menu with 5 sub-actions per client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309360" y="2880360"/>
            <a:ext cx="5532120" cy="338328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E5E5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675120" y="3108960"/>
            <a:ext cx="4937760" cy="3017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Access history · Impersonate · Send reminder · Notes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NLP command parser (Claude): 'reconcile Portal Demo next Friday'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Preview card with client + due date + confidence before creating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Keyboard nav (↑↓ / Enter / Esc / ⌫)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URL-param handoff so bookmarks + deep links work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649224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0">
                <a:solidFill>
                  <a:srgbClr val="8A8A8A"/>
                </a:solidFill>
                <a:latin typeface="Calibri"/>
              </a:rPr>
              <a:t>BizCashflow Pros  ·  Command Palette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698480" y="6492240"/>
            <a:ext cx="109728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900" b="0">
                <a:solidFill>
                  <a:srgbClr val="8A8A8A"/>
                </a:solidFill>
                <a:latin typeface="Calibri"/>
              </a:rPr>
              <a:t>11 / 17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9F9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50292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>
                <a:solidFill>
                  <a:srgbClr val="B4741E"/>
                </a:solidFill>
                <a:latin typeface="Calibri"/>
              </a:rPr>
              <a:t>SUPER ADMIN CONSOLE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777240"/>
            <a:ext cx="1097280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600" b="1">
                <a:solidFill>
                  <a:srgbClr val="1A1A1A"/>
                </a:solidFill>
                <a:latin typeface="Calibri"/>
              </a:rPr>
              <a:t>Platform operator's cockpit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691640"/>
            <a:ext cx="1097280" cy="38100"/>
          </a:xfrm>
          <a:prstGeom prst="rect">
            <a:avLst/>
          </a:prstGeom>
          <a:solidFill>
            <a:srgbClr val="B47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1965960"/>
            <a:ext cx="1115568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500" b="0">
                <a:solidFill>
                  <a:srgbClr val="555555"/>
                </a:solidFill>
                <a:latin typeface="Calibri"/>
              </a:rPr>
              <a:t>The seeded admin@ account runs the whole platform — companies, clients, audits.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2880360"/>
            <a:ext cx="5532120" cy="338328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E5E5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3108960"/>
            <a:ext cx="4937760" cy="3017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Overview: 5 platform KPIs (colorful tone tiles)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Companies rail with client + statement counts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Add / Delete / Move client between companies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Move re-parents statements + tasks + notes atomically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Impersonate any accountant (return-token stash)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309360" y="2880360"/>
            <a:ext cx="5532120" cy="338328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E5E5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675120" y="3108960"/>
            <a:ext cx="4937760" cy="3017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Public onboarding queue with Pending pill + industry chip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Approve (with optional accountant assignment)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Reject with reason (audit-log entry)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AI accountant matcher — specialty-first weighting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Immutable audit log (every write action tracked)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649224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0">
                <a:solidFill>
                  <a:srgbClr val="8A8A8A"/>
                </a:solidFill>
                <a:latin typeface="Calibri"/>
              </a:rPr>
              <a:t>BizCashflow Pros  ·  Super Admin console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698480" y="6492240"/>
            <a:ext cx="109728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900" b="0">
                <a:solidFill>
                  <a:srgbClr val="8A8A8A"/>
                </a:solidFill>
                <a:latin typeface="Calibri"/>
              </a:rPr>
              <a:t>12 / 17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9F9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50292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>
                <a:solidFill>
                  <a:srgbClr val="0F4C3A"/>
                </a:solidFill>
                <a:latin typeface="Calibri"/>
              </a:rPr>
              <a:t>PUBLIC ONBOARDING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777240"/>
            <a:ext cx="1097280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600" b="1">
                <a:solidFill>
                  <a:srgbClr val="1A1A1A"/>
                </a:solidFill>
                <a:latin typeface="Calibri"/>
              </a:rPr>
              <a:t>Self-signup with quality control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691640"/>
            <a:ext cx="1097280" cy="38100"/>
          </a:xfrm>
          <a:prstGeom prst="rect">
            <a:avLst/>
          </a:prstGeom>
          <a:solidFill>
            <a:srgbClr val="0F4C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1965960"/>
            <a:ext cx="1115568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500" b="0">
                <a:solidFill>
                  <a:srgbClr val="555555"/>
                </a:solidFill>
                <a:latin typeface="Calibri"/>
              </a:rPr>
              <a:t>New businesses land on /onboard, pick industry, get parked pending super-admin approval.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2880360"/>
            <a:ext cx="5532120" cy="338328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E5E5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3108960"/>
            <a:ext cx="4937760" cy="3017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Two-column marketing landing (/onboard)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Industry dropdown (48-item comprehensive list)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approval_status = pending on signup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Login blocked until approved (403 with clear reason)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'Signup received — we're reviewing' confirmation state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309360" y="2880360"/>
            <a:ext cx="5532120" cy="338328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E5E5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675120" y="3108960"/>
            <a:ext cx="4937760" cy="3017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Super-admin sees them in the pending queue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AI matcher suggests top 3 accountants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Specialty match beats book match beats load balancing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Approve = optional re-parent to picked accountant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Firm Dashboard alerts matching accountants via Recommended Fits card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649224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0">
                <a:solidFill>
                  <a:srgbClr val="8A8A8A"/>
                </a:solidFill>
                <a:latin typeface="Calibri"/>
              </a:rPr>
              <a:t>BizCashflow Pros  ·  Public Onboarding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698480" y="6492240"/>
            <a:ext cx="109728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900" b="0">
                <a:solidFill>
                  <a:srgbClr val="8A8A8A"/>
                </a:solidFill>
                <a:latin typeface="Calibri"/>
              </a:rPr>
              <a:t>13 / 17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9F9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50292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>
                <a:solidFill>
                  <a:srgbClr val="7A2E3F"/>
                </a:solidFill>
                <a:latin typeface="Calibri"/>
              </a:rPr>
              <a:t>BILLING &amp; COMPLIANCE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777240"/>
            <a:ext cx="1097280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600" b="1">
                <a:solidFill>
                  <a:srgbClr val="1A1A1A"/>
                </a:solidFill>
                <a:latin typeface="Calibri"/>
              </a:rPr>
              <a:t>Stripe + immutable audit trail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691640"/>
            <a:ext cx="1097280" cy="38100"/>
          </a:xfrm>
          <a:prstGeom prst="rect">
            <a:avLst/>
          </a:prstGeom>
          <a:solidFill>
            <a:srgbClr val="7A2E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1965960"/>
            <a:ext cx="1115568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500" b="0">
                <a:solidFill>
                  <a:srgbClr val="555555"/>
                </a:solidFill>
                <a:latin typeface="Calibri"/>
              </a:rPr>
              <a:t>Two plans, referral coupons, 14-day trial. Compliance-defensible access logs.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2880360"/>
            <a:ext cx="5532120" cy="338328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E5E5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3108960"/>
            <a:ext cx="4937760" cy="3017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Operator $49/mo · Studio $99/mo (Stripe sandbox)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Stripe Checkout with Managed Payments (US)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14-day free trial (auto-suppressed when coupon applied)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Referral: 1 free month per signup, up to 12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Dynamic single-use Stripe coupons per checkout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309360" y="2880360"/>
            <a:ext cx="5532120" cy="338328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E5E5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675120" y="3108960"/>
            <a:ext cx="4937760" cy="3017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Stripe Customer Portal (cancel / update card / invoices)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Webhook-fallback session polling on redirect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Impersonation logs (kind: accountant / super_admin)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Super-admin action log (every write)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CSV export of any client's access history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649224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0">
                <a:solidFill>
                  <a:srgbClr val="8A8A8A"/>
                </a:solidFill>
                <a:latin typeface="Calibri"/>
              </a:rPr>
              <a:t>BizCashflow Pros  ·  Billing &amp; Compliance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698480" y="6492240"/>
            <a:ext cx="109728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900" b="0">
                <a:solidFill>
                  <a:srgbClr val="8A8A8A"/>
                </a:solidFill>
                <a:latin typeface="Calibri"/>
              </a:rPr>
              <a:t>14 / 17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9F9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50292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>
                <a:solidFill>
                  <a:srgbClr val="0F4C3A"/>
                </a:solidFill>
                <a:latin typeface="Calibri"/>
              </a:rPr>
              <a:t>HOW IT WORKS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777240"/>
            <a:ext cx="1097280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600" b="1">
                <a:solidFill>
                  <a:srgbClr val="1A1A1A"/>
                </a:solidFill>
                <a:latin typeface="Calibri"/>
              </a:rPr>
              <a:t>From signup to first insight in 30 seconds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691640"/>
            <a:ext cx="1097280" cy="38100"/>
          </a:xfrm>
          <a:prstGeom prst="rect">
            <a:avLst/>
          </a:prstGeom>
          <a:solidFill>
            <a:srgbClr val="0F4C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548640" y="2194560"/>
            <a:ext cx="11155680" cy="7772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E5E5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731520" y="2359152"/>
            <a:ext cx="594360" cy="457200"/>
          </a:xfrm>
          <a:prstGeom prst="roundRect">
            <a:avLst>
              <a:gd name="adj" fmla="val 50000"/>
            </a:avLst>
          </a:prstGeom>
          <a:solidFill>
            <a:srgbClr val="0F4C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54480" y="2304288"/>
            <a:ext cx="237744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500" b="1">
                <a:solidFill>
                  <a:srgbClr val="1A1A1A"/>
                </a:solidFill>
                <a:latin typeface="Calibri"/>
              </a:rPr>
              <a:t>Sign up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931920" y="2340864"/>
            <a:ext cx="758952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Client self-signs at /onboard, picks their industry, and lands in the super-admin's approval queue.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48640" y="3063239"/>
            <a:ext cx="11155680" cy="7772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E5E5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731520" y="3227831"/>
            <a:ext cx="594360" cy="457200"/>
          </a:xfrm>
          <a:prstGeom prst="roundRect">
            <a:avLst>
              <a:gd name="adj" fmla="val 50000"/>
            </a:avLst>
          </a:prstGeom>
          <a:solidFill>
            <a:srgbClr val="0F4C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54480" y="3172967"/>
            <a:ext cx="237744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500" b="1">
                <a:solidFill>
                  <a:srgbClr val="1A1A1A"/>
                </a:solidFill>
                <a:latin typeface="Calibri"/>
              </a:rPr>
              <a:t>Approve + route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931920" y="3209543"/>
            <a:ext cx="758952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Super-admin approves. AI Matcher recommends the best-fit accountant based on declared specialties + workload.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48640" y="3931920"/>
            <a:ext cx="11155680" cy="7772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E5E5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ounded Rectangle 14"/>
          <p:cNvSpPr/>
          <p:nvPr/>
        </p:nvSpPr>
        <p:spPr>
          <a:xfrm>
            <a:off x="731520" y="4096512"/>
            <a:ext cx="594360" cy="457200"/>
          </a:xfrm>
          <a:prstGeom prst="roundRect">
            <a:avLst>
              <a:gd name="adj" fmla="val 50000"/>
            </a:avLst>
          </a:prstGeom>
          <a:solidFill>
            <a:srgbClr val="0F4C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554480" y="4041648"/>
            <a:ext cx="237744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500" b="1">
                <a:solidFill>
                  <a:srgbClr val="1A1A1A"/>
                </a:solidFill>
                <a:latin typeface="Calibri"/>
              </a:rPr>
              <a:t>Upload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931920" y="4078224"/>
            <a:ext cx="758952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The client drops a PDF bank statement in their portal. BizCashflow Pros parses it (regex + OCR fallback for FR/ES) into structured transactions.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48640" y="4800600"/>
            <a:ext cx="11155680" cy="7772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E5E5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731520" y="4965192"/>
            <a:ext cx="594360" cy="457200"/>
          </a:xfrm>
          <a:prstGeom prst="roundRect">
            <a:avLst>
              <a:gd name="adj" fmla="val 50000"/>
            </a:avLst>
          </a:prstGeom>
          <a:solidFill>
            <a:srgbClr val="0F4C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554480" y="4910328"/>
            <a:ext cx="237744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500" b="1">
                <a:solidFill>
                  <a:srgbClr val="1A1A1A"/>
                </a:solidFill>
                <a:latin typeface="Calibri"/>
              </a:rPr>
              <a:t>AI categorize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931920" y="4946904"/>
            <a:ext cx="758952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Claude classifies each row. Accountant reviews, edits, and confirms in bulk. Deductible flag inferred automatically.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548640" y="5669279"/>
            <a:ext cx="11155680" cy="7772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E5E5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731520" y="5833871"/>
            <a:ext cx="594360" cy="457200"/>
          </a:xfrm>
          <a:prstGeom prst="roundRect">
            <a:avLst>
              <a:gd name="adj" fmla="val 50000"/>
            </a:avLst>
          </a:prstGeom>
          <a:solidFill>
            <a:srgbClr val="0F4C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300" b="1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554480" y="5779007"/>
            <a:ext cx="237744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500" b="1">
                <a:solidFill>
                  <a:srgbClr val="1A1A1A"/>
                </a:solidFill>
                <a:latin typeface="Calibri"/>
              </a:rPr>
              <a:t>Insight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931920" y="5815583"/>
            <a:ext cx="758952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Dashboard, Tax Savings, Debt Payoff, P&amp;L, Balance Sheet — all recomputed live. AI Advisor answers grounded questions.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8640" y="649224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0">
                <a:solidFill>
                  <a:srgbClr val="8A8A8A"/>
                </a:solidFill>
                <a:latin typeface="Calibri"/>
              </a:rPr>
              <a:t>BizCashflow Pros  ·  How it works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698480" y="6492240"/>
            <a:ext cx="109728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900" b="0">
                <a:solidFill>
                  <a:srgbClr val="8A8A8A"/>
                </a:solidFill>
                <a:latin typeface="Calibri"/>
              </a:rPr>
              <a:t>15 / 17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9F9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50292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>
                <a:solidFill>
                  <a:srgbClr val="0F4C3A"/>
                </a:solidFill>
                <a:latin typeface="Calibri"/>
              </a:rPr>
              <a:t>UNDER THE HOOD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777240"/>
            <a:ext cx="1097280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600" b="1">
                <a:solidFill>
                  <a:srgbClr val="1A1A1A"/>
                </a:solidFill>
                <a:latin typeface="Calibri"/>
              </a:rPr>
              <a:t>Tech stack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691640"/>
            <a:ext cx="1097280" cy="38100"/>
          </a:xfrm>
          <a:prstGeom prst="rect">
            <a:avLst/>
          </a:prstGeom>
          <a:solidFill>
            <a:srgbClr val="0F4C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548640" y="2286000"/>
            <a:ext cx="5577840" cy="196596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E5E5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822960" y="2468880"/>
            <a:ext cx="1554480" cy="320040"/>
          </a:xfrm>
          <a:prstGeom prst="roundRect">
            <a:avLst>
              <a:gd name="adj" fmla="val 50000"/>
            </a:avLst>
          </a:prstGeom>
          <a:solidFill>
            <a:srgbClr val="0F4C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900" b="1">
                <a:solidFill>
                  <a:srgbClr val="FFFFFF"/>
                </a:solidFill>
                <a:latin typeface="Calibri"/>
              </a:rPr>
              <a:t>FRONTEND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2971800"/>
            <a:ext cx="512064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Aft>
                <a:spcPts val="600"/>
              </a:spcAft>
            </a:pPr>
            <a:r>
              <a:rPr sz="1100">
                <a:solidFill>
                  <a:srgbClr val="1A1A1A"/>
                </a:solidFill>
                <a:latin typeface="Calibri"/>
              </a:rPr>
              <a:t>•  React 19 + react-router 7</a:t>
            </a:r>
          </a:p>
          <a:p>
            <a:pPr algn="l">
              <a:spcAft>
                <a:spcPts val="600"/>
              </a:spcAft>
            </a:pPr>
            <a:r>
              <a:rPr sz="1100">
                <a:solidFill>
                  <a:srgbClr val="1A1A1A"/>
                </a:solidFill>
                <a:latin typeface="Calibri"/>
              </a:rPr>
              <a:t>•  Tailwind + shadcn/ui</a:t>
            </a:r>
          </a:p>
          <a:p>
            <a:pPr algn="l">
              <a:spcAft>
                <a:spcPts val="600"/>
              </a:spcAft>
            </a:pPr>
            <a:r>
              <a:rPr sz="1100">
                <a:solidFill>
                  <a:srgbClr val="1A1A1A"/>
                </a:solidFill>
                <a:latin typeface="Calibri"/>
              </a:rPr>
              <a:t>•  recharts · framer-motion</a:t>
            </a:r>
          </a:p>
          <a:p>
            <a:pPr algn="l">
              <a:spcAft>
                <a:spcPts val="600"/>
              </a:spcAft>
            </a:pPr>
            <a:r>
              <a:rPr sz="1100">
                <a:solidFill>
                  <a:srgbClr val="1A1A1A"/>
                </a:solidFill>
                <a:latin typeface="Calibri"/>
              </a:rPr>
              <a:t>•  sonner toasts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355079" y="2286000"/>
            <a:ext cx="5577840" cy="196596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E5E5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6629399" y="2468880"/>
            <a:ext cx="1554480" cy="320040"/>
          </a:xfrm>
          <a:prstGeom prst="roundRect">
            <a:avLst>
              <a:gd name="adj" fmla="val 50000"/>
            </a:avLst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900" b="1">
                <a:solidFill>
                  <a:srgbClr val="FFFFFF"/>
                </a:solidFill>
                <a:latin typeface="Calibri"/>
              </a:rPr>
              <a:t>BACKEND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629399" y="2971800"/>
            <a:ext cx="512064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Aft>
                <a:spcPts val="600"/>
              </a:spcAft>
            </a:pPr>
            <a:r>
              <a:rPr sz="1100">
                <a:solidFill>
                  <a:srgbClr val="1A1A1A"/>
                </a:solidFill>
                <a:latin typeface="Calibri"/>
              </a:rPr>
              <a:t>•  FastAPI (Python 3.11)</a:t>
            </a:r>
          </a:p>
          <a:p>
            <a:pPr algn="l">
              <a:spcAft>
                <a:spcPts val="600"/>
              </a:spcAft>
            </a:pPr>
            <a:r>
              <a:rPr sz="1100">
                <a:solidFill>
                  <a:srgbClr val="1A1A1A"/>
                </a:solidFill>
                <a:latin typeface="Calibri"/>
              </a:rPr>
              <a:t>•  Motor / PyMongo</a:t>
            </a:r>
          </a:p>
          <a:p>
            <a:pPr algn="l">
              <a:spcAft>
                <a:spcPts val="600"/>
              </a:spcAft>
            </a:pPr>
            <a:r>
              <a:rPr sz="1100">
                <a:solidFill>
                  <a:srgbClr val="1A1A1A"/>
                </a:solidFill>
                <a:latin typeface="Calibri"/>
              </a:rPr>
              <a:t>•  pdfplumber + Tesseract OCR (eng/fra/spa)</a:t>
            </a:r>
          </a:p>
          <a:p>
            <a:pPr algn="l">
              <a:spcAft>
                <a:spcPts val="600"/>
              </a:spcAft>
            </a:pPr>
            <a:r>
              <a:rPr sz="1100">
                <a:solidFill>
                  <a:srgbClr val="1A1A1A"/>
                </a:solidFill>
                <a:latin typeface="Calibri"/>
              </a:rPr>
              <a:t>•  reportlab for PDFs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48640" y="4434840"/>
            <a:ext cx="5577840" cy="196596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E5E5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ounded Rectangle 12"/>
          <p:cNvSpPr/>
          <p:nvPr/>
        </p:nvSpPr>
        <p:spPr>
          <a:xfrm>
            <a:off x="822960" y="4617720"/>
            <a:ext cx="1554480" cy="320040"/>
          </a:xfrm>
          <a:prstGeom prst="roundRect">
            <a:avLst>
              <a:gd name="adj" fmla="val 50000"/>
            </a:avLst>
          </a:prstGeom>
          <a:solidFill>
            <a:srgbClr val="B47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900" b="1">
                <a:solidFill>
                  <a:srgbClr val="FFFFFF"/>
                </a:solidFill>
                <a:latin typeface="Calibri"/>
              </a:rPr>
              <a:t>AI &amp; INTEGRATIONS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2960" y="5120640"/>
            <a:ext cx="512064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Aft>
                <a:spcPts val="600"/>
              </a:spcAft>
            </a:pPr>
            <a:r>
              <a:rPr sz="1100">
                <a:solidFill>
                  <a:srgbClr val="1A1A1A"/>
                </a:solidFill>
                <a:latin typeface="Calibri"/>
              </a:rPr>
              <a:t>•  Claude Sonnet 4.5 + GPT-5.2 (Universal Key)</a:t>
            </a:r>
          </a:p>
          <a:p>
            <a:pPr algn="l">
              <a:spcAft>
                <a:spcPts val="600"/>
              </a:spcAft>
            </a:pPr>
            <a:r>
              <a:rPr sz="1100">
                <a:solidFill>
                  <a:srgbClr val="1A1A1A"/>
                </a:solidFill>
                <a:latin typeface="Calibri"/>
              </a:rPr>
              <a:t>•  QuickBooks Online OAuth2</a:t>
            </a:r>
          </a:p>
          <a:p>
            <a:pPr algn="l">
              <a:spcAft>
                <a:spcPts val="600"/>
              </a:spcAft>
            </a:pPr>
            <a:r>
              <a:rPr sz="1100">
                <a:solidFill>
                  <a:srgbClr val="1A1A1A"/>
                </a:solidFill>
                <a:latin typeface="Calibri"/>
              </a:rPr>
              <a:t>•  Stripe Managed Payments</a:t>
            </a:r>
          </a:p>
          <a:p>
            <a:pPr algn="l">
              <a:spcAft>
                <a:spcPts val="600"/>
              </a:spcAft>
            </a:pPr>
            <a:r>
              <a:rPr sz="1100">
                <a:solidFill>
                  <a:srgbClr val="1A1A1A"/>
                </a:solidFill>
                <a:latin typeface="Calibri"/>
              </a:rPr>
              <a:t>•  Resend transactional email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355079" y="4434840"/>
            <a:ext cx="5577840" cy="196596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E5E5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6629399" y="4617720"/>
            <a:ext cx="1554480" cy="320040"/>
          </a:xfrm>
          <a:prstGeom prst="roundRect">
            <a:avLst>
              <a:gd name="adj" fmla="val 50000"/>
            </a:avLst>
          </a:prstGeom>
          <a:solidFill>
            <a:srgbClr val="4A2B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900" b="1">
                <a:solidFill>
                  <a:srgbClr val="FFFFFF"/>
                </a:solidFill>
                <a:latin typeface="Calibri"/>
              </a:rPr>
              <a:t>AUTH &amp; OPS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629399" y="5120640"/>
            <a:ext cx="512064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Aft>
                <a:spcPts val="600"/>
              </a:spcAft>
            </a:pPr>
            <a:r>
              <a:rPr sz="1100">
                <a:solidFill>
                  <a:srgbClr val="1A1A1A"/>
                </a:solidFill>
                <a:latin typeface="Calibri"/>
              </a:rPr>
              <a:t>•  JWT · httpOnly Secure cookies</a:t>
            </a:r>
          </a:p>
          <a:p>
            <a:pPr algn="l">
              <a:spcAft>
                <a:spcPts val="600"/>
              </a:spcAft>
            </a:pPr>
            <a:r>
              <a:rPr sz="1100">
                <a:solidFill>
                  <a:srgbClr val="1A1A1A"/>
                </a:solidFill>
                <a:latin typeface="Calibri"/>
              </a:rPr>
              <a:t>•  Brute-force lockout (10/5m)</a:t>
            </a:r>
          </a:p>
          <a:p>
            <a:pPr algn="l">
              <a:spcAft>
                <a:spcPts val="600"/>
              </a:spcAft>
            </a:pPr>
            <a:r>
              <a:rPr sz="1100">
                <a:solidFill>
                  <a:srgbClr val="1A1A1A"/>
                </a:solidFill>
                <a:latin typeface="Calibri"/>
              </a:rPr>
              <a:t>•  Role guards (owner / user / client / admin)</a:t>
            </a:r>
          </a:p>
          <a:p>
            <a:pPr algn="l">
              <a:spcAft>
                <a:spcPts val="600"/>
              </a:spcAft>
            </a:pPr>
            <a:r>
              <a:rPr sz="1100">
                <a:solidFill>
                  <a:srgbClr val="1A1A1A"/>
                </a:solidFill>
                <a:latin typeface="Calibri"/>
              </a:rPr>
              <a:t>•  Immutable audit log (impersonation + super-admin)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8640" y="649224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0">
                <a:solidFill>
                  <a:srgbClr val="8A8A8A"/>
                </a:solidFill>
                <a:latin typeface="Calibri"/>
              </a:rPr>
              <a:t>BizCashflow Pros  ·  Tech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698480" y="6492240"/>
            <a:ext cx="109728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900" b="0">
                <a:solidFill>
                  <a:srgbClr val="8A8A8A"/>
                </a:solidFill>
                <a:latin typeface="Calibri"/>
              </a:rPr>
              <a:t>16 / 17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4C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1097280"/>
            <a:ext cx="36576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1">
                <a:solidFill>
                  <a:srgbClr val="B8E0C8"/>
                </a:solidFill>
                <a:latin typeface="Calibri"/>
              </a:rPr>
              <a:t>GET STARTED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2011680"/>
            <a:ext cx="10515600" cy="1371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4400" b="1">
                <a:solidFill>
                  <a:srgbClr val="FFFFFF"/>
                </a:solidFill>
                <a:latin typeface="Calibri"/>
              </a:rPr>
              <a:t>Ready to keep more of what you earn?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3566160"/>
            <a:ext cx="100584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800" b="0">
                <a:solidFill>
                  <a:srgbClr val="E8E8E0"/>
                </a:solidFill>
                <a:latin typeface="Calibri"/>
              </a:rPr>
              <a:t>Start free — 30-second setup. No credit card. Bank-statement import + AI advisor included.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22960" y="4937760"/>
            <a:ext cx="2926080" cy="640080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500" b="1">
                <a:solidFill>
                  <a:srgbClr val="0F4C3A"/>
                </a:solidFill>
                <a:latin typeface="Calibri"/>
              </a:rPr>
              <a:t>Start free  →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023360" y="4937760"/>
            <a:ext cx="2926080" cy="640080"/>
          </a:xfrm>
          <a:prstGeom prst="roundRect">
            <a:avLst>
              <a:gd name="adj" fmla="val 50000"/>
            </a:avLst>
          </a:prstGeom>
          <a:solidFill>
            <a:srgbClr val="B47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500" b="1">
                <a:solidFill>
                  <a:srgbClr val="FFFFFF"/>
                </a:solidFill>
                <a:latin typeface="Calibri"/>
              </a:rPr>
              <a:t>Try the demo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6217920"/>
            <a:ext cx="100584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>
                <a:solidFill>
                  <a:srgbClr val="B8E0C8"/>
                </a:solidFill>
                <a:latin typeface="Calibri"/>
              </a:rPr>
              <a:t>cashflowpro.com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9F9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50292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>
                <a:solidFill>
                  <a:srgbClr val="0F4C3A"/>
                </a:solidFill>
                <a:latin typeface="Calibri"/>
              </a:rPr>
              <a:t>THE PRODUCT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777240"/>
            <a:ext cx="1097280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600" b="1">
                <a:solidFill>
                  <a:srgbClr val="1A1A1A"/>
                </a:solidFill>
                <a:latin typeface="Calibri"/>
              </a:rPr>
              <a:t>What BizCashflow Pros is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691640"/>
            <a:ext cx="1097280" cy="38100"/>
          </a:xfrm>
          <a:prstGeom prst="rect">
            <a:avLst/>
          </a:prstGeom>
          <a:solidFill>
            <a:srgbClr val="0F4C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2194560"/>
            <a:ext cx="1115568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800" b="0">
                <a:solidFill>
                  <a:srgbClr val="555555"/>
                </a:solidFill>
                <a:latin typeface="Calibri"/>
              </a:rPr>
              <a:t>A multi-tenant SaaS that lets small-business owners — and the accountants who serve them — track every deductible dollar, kill debt on a clear timeline, and finally know their runway.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3840480"/>
            <a:ext cx="3566160" cy="210312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E5E5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ounded Rectangle 7"/>
          <p:cNvSpPr/>
          <p:nvPr/>
        </p:nvSpPr>
        <p:spPr>
          <a:xfrm>
            <a:off x="822960" y="4023360"/>
            <a:ext cx="1463040" cy="320040"/>
          </a:xfrm>
          <a:prstGeom prst="roundRect">
            <a:avLst>
              <a:gd name="adj" fmla="val 50000"/>
            </a:avLst>
          </a:prstGeom>
          <a:solidFill>
            <a:srgbClr val="0F4C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900" b="1">
                <a:solidFill>
                  <a:srgbClr val="FFFFFF"/>
                </a:solidFill>
                <a:latin typeface="Calibri"/>
              </a:rPr>
              <a:t>PERSONA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4480560"/>
            <a:ext cx="32004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2000" b="1">
                <a:solidFill>
                  <a:srgbClr val="1A1A1A"/>
                </a:solidFill>
                <a:latin typeface="Calibri"/>
              </a:rPr>
              <a:t>Owner-operator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4937760"/>
            <a:ext cx="32004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Runs the business. Wants real numbers, one place, no accountant handoff.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343400" y="3840480"/>
            <a:ext cx="3566160" cy="210312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E5E5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ounded Rectangle 11"/>
          <p:cNvSpPr/>
          <p:nvPr/>
        </p:nvSpPr>
        <p:spPr>
          <a:xfrm>
            <a:off x="4617720" y="4023360"/>
            <a:ext cx="1463040" cy="320040"/>
          </a:xfrm>
          <a:prstGeom prst="roundRect">
            <a:avLst>
              <a:gd name="adj" fmla="val 50000"/>
            </a:avLst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900" b="1">
                <a:solidFill>
                  <a:srgbClr val="FFFFFF"/>
                </a:solidFill>
                <a:latin typeface="Calibri"/>
              </a:rPr>
              <a:t>PERSONA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617720" y="4480560"/>
            <a:ext cx="32004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2000" b="1">
                <a:solidFill>
                  <a:srgbClr val="1A1A1A"/>
                </a:solidFill>
                <a:latin typeface="Calibri"/>
              </a:rPr>
              <a:t>Accountant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617720" y="4937760"/>
            <a:ext cx="32004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Serves 5–100 clients. Needs Kanban, notes, uploads, digest emails.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138160" y="3840480"/>
            <a:ext cx="3566160" cy="210312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E5E5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8412480" y="4023360"/>
            <a:ext cx="1463040" cy="320040"/>
          </a:xfrm>
          <a:prstGeom prst="roundRect">
            <a:avLst>
              <a:gd name="adj" fmla="val 50000"/>
            </a:avLst>
          </a:prstGeom>
          <a:solidFill>
            <a:srgbClr val="4A2B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900" b="1">
                <a:solidFill>
                  <a:srgbClr val="FFFFFF"/>
                </a:solidFill>
                <a:latin typeface="Calibri"/>
              </a:rPr>
              <a:t>PERSONA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412480" y="4480560"/>
            <a:ext cx="32004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2000" b="1">
                <a:solidFill>
                  <a:srgbClr val="1A1A1A"/>
                </a:solidFill>
                <a:latin typeface="Calibri"/>
              </a:rPr>
              <a:t>Firm operator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412480" y="4937760"/>
            <a:ext cx="32004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200" b="0">
                <a:solidFill>
                  <a:srgbClr val="555555"/>
                </a:solidFill>
                <a:latin typeface="Calibri"/>
              </a:rPr>
              <a:t>Approves signups, moves clients, audits access. Platform view.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" y="649224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0">
                <a:solidFill>
                  <a:srgbClr val="8A8A8A"/>
                </a:solidFill>
                <a:latin typeface="Calibri"/>
              </a:rPr>
              <a:t>BizCashflow Pros  ·  Overview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698480" y="6492240"/>
            <a:ext cx="109728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900" b="0">
                <a:solidFill>
                  <a:srgbClr val="8A8A8A"/>
                </a:solidFill>
                <a:latin typeface="Calibri"/>
              </a:rPr>
              <a:t>2 / 17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9F9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50292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>
                <a:solidFill>
                  <a:srgbClr val="0F4C3A"/>
                </a:solidFill>
                <a:latin typeface="Calibri"/>
              </a:rPr>
              <a:t>THREE PILLARS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777240"/>
            <a:ext cx="1097280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600" b="1">
                <a:solidFill>
                  <a:srgbClr val="1A1A1A"/>
                </a:solidFill>
                <a:latin typeface="Calibri"/>
              </a:rPr>
              <a:t>Taxes · Debt · Cash flow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691640"/>
            <a:ext cx="1097280" cy="38100"/>
          </a:xfrm>
          <a:prstGeom prst="rect">
            <a:avLst/>
          </a:prstGeom>
          <a:solidFill>
            <a:srgbClr val="0F4C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548640" y="2377440"/>
            <a:ext cx="3566160" cy="384048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E5E5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822960" y="2560320"/>
            <a:ext cx="822960" cy="320040"/>
          </a:xfrm>
          <a:prstGeom prst="roundRect">
            <a:avLst>
              <a:gd name="adj" fmla="val 50000"/>
            </a:avLst>
          </a:prstGeom>
          <a:solidFill>
            <a:srgbClr val="0F4C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100" b="1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3108960"/>
            <a:ext cx="32004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2200" b="1">
                <a:solidFill>
                  <a:srgbClr val="0F4C3A"/>
                </a:solidFill>
                <a:latin typeface="Calibri"/>
              </a:rPr>
              <a:t>Tax savings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3749039"/>
            <a:ext cx="3200400" cy="2286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>
                <a:solidFill>
                  <a:srgbClr val="555555"/>
                </a:solidFill>
                <a:latin typeface="Calibri"/>
              </a:rPr>
              <a:t>Every deductible dollar tracked. Estimated tax + quarterly schedule. Eight opportunity cards for missed write-offs.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343400" y="2377440"/>
            <a:ext cx="3566160" cy="384048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E5E5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4617720" y="2560320"/>
            <a:ext cx="822960" cy="320040"/>
          </a:xfrm>
          <a:prstGeom prst="roundRect">
            <a:avLst>
              <a:gd name="adj" fmla="val 50000"/>
            </a:avLst>
          </a:prstGeom>
          <a:solidFill>
            <a:srgbClr val="B47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100" b="1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617720" y="3108960"/>
            <a:ext cx="32004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2200" b="1">
                <a:solidFill>
                  <a:srgbClr val="B4741E"/>
                </a:solidFill>
                <a:latin typeface="Calibri"/>
              </a:rPr>
              <a:t>Debt payoff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617720" y="3749039"/>
            <a:ext cx="3200400" cy="2286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>
                <a:solidFill>
                  <a:srgbClr val="555555"/>
                </a:solidFill>
                <a:latin typeface="Calibri"/>
              </a:rPr>
              <a:t>Avalanche + snowball simulations. AI picks the winning strategy grounded on your real cash flow. Timeline chart.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138160" y="2377440"/>
            <a:ext cx="3566160" cy="384048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E5E5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ounded Rectangle 14"/>
          <p:cNvSpPr/>
          <p:nvPr/>
        </p:nvSpPr>
        <p:spPr>
          <a:xfrm>
            <a:off x="8412480" y="2560320"/>
            <a:ext cx="822960" cy="320040"/>
          </a:xfrm>
          <a:prstGeom prst="roundRect">
            <a:avLst>
              <a:gd name="adj" fmla="val 50000"/>
            </a:avLst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100" b="1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412480" y="3108960"/>
            <a:ext cx="32004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2200" b="1">
                <a:solidFill>
                  <a:srgbClr val="1E3A5F"/>
                </a:solidFill>
                <a:latin typeface="Calibri"/>
              </a:rPr>
              <a:t>Cash flow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412480" y="3749039"/>
            <a:ext cx="3200400" cy="2286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300" b="0">
                <a:solidFill>
                  <a:srgbClr val="555555"/>
                </a:solidFill>
                <a:latin typeface="Calibri"/>
              </a:rPr>
              <a:t>Runway in months. Category burn. Bank fees + NSF you can claw back. Compare vs prior period on every card.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8640" y="649224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0">
                <a:solidFill>
                  <a:srgbClr val="8A8A8A"/>
                </a:solidFill>
                <a:latin typeface="Calibri"/>
              </a:rPr>
              <a:t>BizCashflow Pros  ·  Overview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698480" y="6492240"/>
            <a:ext cx="109728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900" b="0">
                <a:solidFill>
                  <a:srgbClr val="8A8A8A"/>
                </a:solidFill>
                <a:latin typeface="Calibri"/>
              </a:rPr>
              <a:t>3 / 17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9F9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50292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>
                <a:solidFill>
                  <a:srgbClr val="0F4C3A"/>
                </a:solidFill>
                <a:latin typeface="Calibri"/>
              </a:rPr>
              <a:t>OWNER DASHBOARD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777240"/>
            <a:ext cx="1097280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600" b="1">
                <a:solidFill>
                  <a:srgbClr val="1A1A1A"/>
                </a:solidFill>
                <a:latin typeface="Calibri"/>
              </a:rPr>
              <a:t>Cash position, runway, KPIs — at a glance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691640"/>
            <a:ext cx="1097280" cy="38100"/>
          </a:xfrm>
          <a:prstGeom prst="rect">
            <a:avLst/>
          </a:prstGeom>
          <a:solidFill>
            <a:srgbClr val="0F4C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1965960"/>
            <a:ext cx="1115568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500" b="0">
                <a:solidFill>
                  <a:srgbClr val="555555"/>
                </a:solidFill>
                <a:latin typeface="Calibri"/>
              </a:rPr>
              <a:t>One live board that answers 'am I ok?' in five seconds.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2880360"/>
            <a:ext cx="5532120" cy="338328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E5E5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3108960"/>
            <a:ext cx="4937760" cy="3017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Cash In / Cash Out (MTD + YTD)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Runway (months) grounded on real burn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Total debt + monthly obligations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Bank fees &amp; NSF (YTD, refundable)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Monthly income vs expense chart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309360" y="2880360"/>
            <a:ext cx="5532120" cy="338328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E5E5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675120" y="3108960"/>
            <a:ext cx="4937760" cy="3017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Category expense pie chart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Compare vs prior period toggle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Date-range presets + custom range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Onboarding checklist (5 steps)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New-documents alert banner (client uploads)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649224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0">
                <a:solidFill>
                  <a:srgbClr val="8A8A8A"/>
                </a:solidFill>
                <a:latin typeface="Calibri"/>
              </a:rPr>
              <a:t>BizCashflow Pros  ·  Owner Dashboard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698480" y="6492240"/>
            <a:ext cx="109728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900" b="0">
                <a:solidFill>
                  <a:srgbClr val="8A8A8A"/>
                </a:solidFill>
                <a:latin typeface="Calibri"/>
              </a:rPr>
              <a:t>4 / 17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9F9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50292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>
                <a:solidFill>
                  <a:srgbClr val="B4741E"/>
                </a:solidFill>
                <a:latin typeface="Calibri"/>
              </a:rPr>
              <a:t>STATEMENTS &amp; TRANSACTIONS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777240"/>
            <a:ext cx="1097280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600" b="1">
                <a:solidFill>
                  <a:srgbClr val="1A1A1A"/>
                </a:solidFill>
                <a:latin typeface="Calibri"/>
              </a:rPr>
              <a:t>Bank statements in, structured data out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691640"/>
            <a:ext cx="1097280" cy="38100"/>
          </a:xfrm>
          <a:prstGeom prst="rect">
            <a:avLst/>
          </a:prstGeom>
          <a:solidFill>
            <a:srgbClr val="B47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1965960"/>
            <a:ext cx="1115568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500" b="0">
                <a:solidFill>
                  <a:srgbClr val="555555"/>
                </a:solidFill>
                <a:latin typeface="Calibri"/>
              </a:rPr>
              <a:t>PDF, CSV, or manual entry — BizCashflow Pros normalises everything into one txn table.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2880360"/>
            <a:ext cx="5532120" cy="338328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E5E5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3108960"/>
            <a:ext cx="4937760" cy="3017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PDF bank-statement parser (regex + AI)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OCR fallback in English / French / Spanish (Tesseract)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CSV import with mapping preview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Manual entry with US phone-mask + validation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Edit + delete per row with confirm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309360" y="2880360"/>
            <a:ext cx="5532120" cy="338328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E5E5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675120" y="3108960"/>
            <a:ext cx="4937760" cy="3017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Bulk-confirm parsed uploads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AI category suggestion (Claude Sonnet 4.5)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Deductible flag inferred automatically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QuickBooks Online sync (multi-tenant OAuth2)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Push-first-batch to QBO with rollback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649224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0">
                <a:solidFill>
                  <a:srgbClr val="8A8A8A"/>
                </a:solidFill>
                <a:latin typeface="Calibri"/>
              </a:rPr>
              <a:t>BizCashflow Pros  ·  Statements &amp; Transactions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698480" y="6492240"/>
            <a:ext cx="109728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900" b="0">
                <a:solidFill>
                  <a:srgbClr val="8A8A8A"/>
                </a:solidFill>
                <a:latin typeface="Calibri"/>
              </a:rPr>
              <a:t>5 / 17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9F9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50292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>
                <a:solidFill>
                  <a:srgbClr val="4A2B57"/>
                </a:solidFill>
                <a:latin typeface="Calibri"/>
              </a:rPr>
              <a:t>TAX &amp; DEBT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777240"/>
            <a:ext cx="1097280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600" b="1">
                <a:solidFill>
                  <a:srgbClr val="1A1A1A"/>
                </a:solidFill>
                <a:latin typeface="Calibri"/>
              </a:rPr>
              <a:t>Save more · Get out of debt on a timeline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691640"/>
            <a:ext cx="1097280" cy="38100"/>
          </a:xfrm>
          <a:prstGeom prst="rect">
            <a:avLst/>
          </a:prstGeom>
          <a:solidFill>
            <a:srgbClr val="4A2B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1965960"/>
            <a:ext cx="1115568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500" b="0">
                <a:solidFill>
                  <a:srgbClr val="555555"/>
                </a:solidFill>
                <a:latin typeface="Calibri"/>
              </a:rPr>
              <a:t>Two of the three pillars — every deductible tracked, every payoff plan modelled.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2880360"/>
            <a:ext cx="5532120" cy="338328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E5E5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3108960"/>
            <a:ext cx="4937760" cy="3017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YTD Income + Deductible + Est. tax + Tax saved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Deductions by category bar chart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Quarterly Estimated payment schedule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8 opportunity cards for missed write-offs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Business type + effective rate + state settings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309360" y="2880360"/>
            <a:ext cx="5532120" cy="338328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E5E5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675120" y="3108960"/>
            <a:ext cx="4937760" cy="3017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Debt CRUD (credit card / loan / etc.)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Auto-calc minimum on credit cards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Avalanche + snowball simulations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Extra-payment slider with live re-forecast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AI Debt Payoff Plan (Claude) — winning strategy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649224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0">
                <a:solidFill>
                  <a:srgbClr val="8A8A8A"/>
                </a:solidFill>
                <a:latin typeface="Calibri"/>
              </a:rPr>
              <a:t>BizCashflow Pros  ·  Tax &amp; Debt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698480" y="6492240"/>
            <a:ext cx="109728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900" b="0">
                <a:solidFill>
                  <a:srgbClr val="8A8A8A"/>
                </a:solidFill>
                <a:latin typeface="Calibri"/>
              </a:rPr>
              <a:t>6 / 17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9F9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50292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>
                <a:solidFill>
                  <a:srgbClr val="1E3A5F"/>
                </a:solidFill>
                <a:latin typeface="Calibri"/>
              </a:rPr>
              <a:t>AI ADVISOR &amp; REPORTS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777240"/>
            <a:ext cx="1097280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600" b="1">
                <a:solidFill>
                  <a:srgbClr val="1A1A1A"/>
                </a:solidFill>
                <a:latin typeface="Calibri"/>
              </a:rPr>
              <a:t>Ask anything. Export everything.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691640"/>
            <a:ext cx="1097280" cy="3810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1965960"/>
            <a:ext cx="1115568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500" b="0">
                <a:solidFill>
                  <a:srgbClr val="555555"/>
                </a:solidFill>
                <a:latin typeface="Calibri"/>
              </a:rPr>
              <a:t>Grounded on your real numbers. PDF-ready reports for the accountant handoff.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2880360"/>
            <a:ext cx="5532120" cy="338328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E5E5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3108960"/>
            <a:ext cx="4937760" cy="3017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Streaming chat (SSE) with Claude Sonnet 4.5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Toggle to GPT-5.2 per message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Financial context injected as system prompt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Session history sidebar (multi-conversation)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P&amp;L: This month · Last month · YTD · Custom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309360" y="2880360"/>
            <a:ext cx="5532120" cy="338328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E5E5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675120" y="3108960"/>
            <a:ext cx="4937760" cy="3017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P&amp;L PDF export (branded, mm/dd/yyyy)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Compare-to-prior toggle with signed deltas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Balance Sheet with as-of date picker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Auto-tracked cash + debts + manual items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Retained Earnings auto-balances the equation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649224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0">
                <a:solidFill>
                  <a:srgbClr val="8A8A8A"/>
                </a:solidFill>
                <a:latin typeface="Calibri"/>
              </a:rPr>
              <a:t>BizCashflow Pros  ·  AI Advisor &amp; Reports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698480" y="6492240"/>
            <a:ext cx="109728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900" b="0">
                <a:solidFill>
                  <a:srgbClr val="8A8A8A"/>
                </a:solidFill>
                <a:latin typeface="Calibri"/>
              </a:rPr>
              <a:t>7 / 17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9F9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50292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>
                <a:solidFill>
                  <a:srgbClr val="0F4C3A"/>
                </a:solidFill>
                <a:latin typeface="Calibri"/>
              </a:rPr>
              <a:t>MULTI-TENANT MODEL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777240"/>
            <a:ext cx="1097280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600" b="1">
                <a:solidFill>
                  <a:srgbClr val="1A1A1A"/>
                </a:solidFill>
                <a:latin typeface="Calibri"/>
              </a:rPr>
              <a:t>Accountant · Client · Firm operator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691640"/>
            <a:ext cx="1097280" cy="38100"/>
          </a:xfrm>
          <a:prstGeom prst="rect">
            <a:avLst/>
          </a:prstGeom>
          <a:solidFill>
            <a:srgbClr val="0F4C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1965960"/>
            <a:ext cx="1115568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500" b="0">
                <a:solidFill>
                  <a:srgbClr val="555555"/>
                </a:solidFill>
                <a:latin typeface="Calibri"/>
              </a:rPr>
              <a:t>The same DB powers every seat — role-guarded so a client never sees another client.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2880360"/>
            <a:ext cx="5532120" cy="338328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E5E5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3108960"/>
            <a:ext cx="4937760" cy="3017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Roles: user (accountant), client, admin (super)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Accountant → clients sub-account tree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owner_id on every record enforces isolation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Client portal (/client): upload widget + history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Statement uploaded by client is auto-absorbed by the accountant's dashboard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309360" y="2880360"/>
            <a:ext cx="5532120" cy="338328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E5E5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675120" y="3108960"/>
            <a:ext cx="4937760" cy="3017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Docs received flow (yellow → green pill)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Access-history audit trail per client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Impersonate client (return-token stash)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1-to-1 messaging (accountant ↔ client)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Referral share links + free-month credits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649224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0">
                <a:solidFill>
                  <a:srgbClr val="8A8A8A"/>
                </a:solidFill>
                <a:latin typeface="Calibri"/>
              </a:rPr>
              <a:t>BizCashflow Pros  ·  Multi-tenant model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698480" y="6492240"/>
            <a:ext cx="109728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900" b="0">
                <a:solidFill>
                  <a:srgbClr val="8A8A8A"/>
                </a:solidFill>
                <a:latin typeface="Calibri"/>
              </a:rPr>
              <a:t>8 / 17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9F9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50292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000" b="1">
                <a:solidFill>
                  <a:srgbClr val="B4741E"/>
                </a:solidFill>
                <a:latin typeface="Calibri"/>
              </a:rPr>
              <a:t>BACK OFFICE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777240"/>
            <a:ext cx="1097280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3600" b="1">
                <a:solidFill>
                  <a:srgbClr val="1A1A1A"/>
                </a:solidFill>
                <a:latin typeface="Calibri"/>
              </a:rPr>
              <a:t>The accountant's daily desk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691640"/>
            <a:ext cx="1097280" cy="38100"/>
          </a:xfrm>
          <a:prstGeom prst="rect">
            <a:avLst/>
          </a:prstGeom>
          <a:solidFill>
            <a:srgbClr val="B47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1965960"/>
            <a:ext cx="1115568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1500" b="0">
                <a:solidFill>
                  <a:srgbClr val="555555"/>
                </a:solidFill>
                <a:latin typeface="Calibri"/>
              </a:rPr>
              <a:t>Kanban + notes + AI task ideas — one place to run every client's book.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2880360"/>
            <a:ext cx="5532120" cy="338328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E5E5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3108960"/>
            <a:ext cx="4937760" cy="3017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Kanban with 4 columns (To-do / Doing / Blocked / Done)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Drag-and-drop status transitions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Client filter chips + summary tiles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Task modal with priority + due date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Overdue badge on the sidebar (15s polling)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309360" y="2880360"/>
            <a:ext cx="5532120" cy="338328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E5E5E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675120" y="3108960"/>
            <a:ext cx="4937760" cy="3017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Per-client internal notes (private)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AI Suggest Tasks: 3–10 concrete tasks/client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Bulk-add with checkbox selection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Statement reminder emails (Resend)</a:t>
            </a:r>
          </a:p>
          <a:p>
            <a:pPr algn="l">
              <a:spcAft>
                <a:spcPts val="600"/>
              </a:spcAft>
            </a:pPr>
            <a:r>
              <a:rPr sz="1300">
                <a:solidFill>
                  <a:srgbClr val="1A1A1A"/>
                </a:solidFill>
                <a:latin typeface="Calibri"/>
              </a:rPr>
              <a:t>•  Weekly digest email (opt-in, Monday 08:00 UTC)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6492240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/>
            <a:r>
              <a:rPr sz="900" b="0">
                <a:solidFill>
                  <a:srgbClr val="8A8A8A"/>
                </a:solidFill>
                <a:latin typeface="Calibri"/>
              </a:rPr>
              <a:t>BizCashflow Pros  ·  Back Office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698480" y="6492240"/>
            <a:ext cx="109728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900" b="0">
                <a:solidFill>
                  <a:srgbClr val="8A8A8A"/>
                </a:solidFill>
                <a:latin typeface="Calibri"/>
              </a:rPr>
              <a:t>9 / 17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